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Lato"/>
      <p:regular r:id="rId23"/>
      <p:bold r:id="rId24"/>
      <p:italic r:id="rId25"/>
      <p:boldItalic r:id="rId26"/>
    </p:embeddedFont>
    <p:embeddedFont>
      <p:font typeface="Century Gothic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CenturyGothic-bold.fntdata"/><Relationship Id="rId27" Type="http://schemas.openxmlformats.org/officeDocument/2006/relationships/font" Target="fonts/CenturyGothic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enturyGothic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CenturyGothic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504f47e8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504f47e8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6583b770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e6583b770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504f4807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504f4807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998c70a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998c70a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t/>
            </a:r>
            <a:endParaRPr i="1" sz="1200">
              <a:solidFill>
                <a:srgbClr val="75328A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504f47e87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504f47e87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t/>
            </a:r>
            <a:endParaRPr i="1" sz="1200">
              <a:solidFill>
                <a:srgbClr val="75328A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9547c1a7d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9547c1a7d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6583b7707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6583b770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t/>
            </a:r>
            <a:endParaRPr i="1" sz="1200">
              <a:solidFill>
                <a:srgbClr val="75328A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7911b718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7911b718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t/>
            </a:r>
            <a:endParaRPr i="1" sz="1200">
              <a:solidFill>
                <a:srgbClr val="75328A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504f47f1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504f47f1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88ad2af3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88ad2af3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504f47e8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504f47e8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504f47ffc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504f47ffc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504f47e8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504f47e8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504f47fa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504f47fa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" sz="1200">
                <a:solidFill>
                  <a:srgbClr val="75328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Optional: </a:t>
            </a:r>
            <a:r>
              <a:rPr lang="en" sz="1200">
                <a:solidFill>
                  <a:srgbClr val="75328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As an extension, have students break into teams and come up with additional Data Display challenges, then race to see which team can complete the other team’s challenges first!</a:t>
            </a:r>
            <a:endParaRPr sz="1200">
              <a:solidFill>
                <a:srgbClr val="75328A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92b82471bc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92b82471bc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6583b770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e6583b770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504f47e8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504f47e8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504f4807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504f4807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">
  <p:cSld name="CUSTOM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1"/>
          <p:cNvPicPr preferRelativeResize="0"/>
          <p:nvPr/>
        </p:nvPicPr>
        <p:blipFill rotWithShape="1">
          <a:blip r:embed="rId2">
            <a:alphaModFix/>
          </a:blip>
          <a:srcRect b="18554" l="0" r="0" t="3417"/>
          <a:stretch/>
        </p:blipFill>
        <p:spPr>
          <a:xfrm>
            <a:off x="0" y="0"/>
            <a:ext cx="9144000" cy="44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1"/>
          <p:cNvSpPr/>
          <p:nvPr/>
        </p:nvSpPr>
        <p:spPr>
          <a:xfrm>
            <a:off x="-80700" y="4359000"/>
            <a:ext cx="9224700" cy="78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1"/>
          <p:cNvSpPr txBox="1"/>
          <p:nvPr>
            <p:ph type="title"/>
          </p:nvPr>
        </p:nvSpPr>
        <p:spPr>
          <a:xfrm>
            <a:off x="1694250" y="4464900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57" name="Google Shape;5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0" y="3561975"/>
            <a:ext cx="1641077" cy="164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1">
  <p:cSld name="CUSTOM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2"/>
          <p:cNvPicPr preferRelativeResize="0"/>
          <p:nvPr/>
        </p:nvPicPr>
        <p:blipFill rotWithShape="1">
          <a:blip r:embed="rId2">
            <a:alphaModFix/>
          </a:blip>
          <a:srcRect b="0" l="0" r="0" t="5087"/>
          <a:stretch/>
        </p:blipFill>
        <p:spPr>
          <a:xfrm>
            <a:off x="0" y="-152400"/>
            <a:ext cx="9144000" cy="49115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/>
          <p:nvPr/>
        </p:nvSpPr>
        <p:spPr>
          <a:xfrm>
            <a:off x="-80700" y="4359000"/>
            <a:ext cx="9224700" cy="78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2"/>
          <p:cNvSpPr txBox="1"/>
          <p:nvPr>
            <p:ph type="title"/>
          </p:nvPr>
        </p:nvSpPr>
        <p:spPr>
          <a:xfrm>
            <a:off x="1694250" y="4464900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62" name="Google Shape;6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0" y="3561975"/>
            <a:ext cx="1641077" cy="164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1 1">
  <p:cSld name="CUSTOM_1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3"/>
          <p:cNvPicPr preferRelativeResize="0"/>
          <p:nvPr/>
        </p:nvPicPr>
        <p:blipFill rotWithShape="1">
          <a:blip r:embed="rId2">
            <a:alphaModFix/>
          </a:blip>
          <a:srcRect b="8605" l="0" r="0" t="7684"/>
          <a:stretch/>
        </p:blipFill>
        <p:spPr>
          <a:xfrm>
            <a:off x="0" y="0"/>
            <a:ext cx="9144000" cy="466375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/>
          <p:nvPr/>
        </p:nvSpPr>
        <p:spPr>
          <a:xfrm>
            <a:off x="-80700" y="4359000"/>
            <a:ext cx="9224700" cy="78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 txBox="1"/>
          <p:nvPr>
            <p:ph type="title"/>
          </p:nvPr>
        </p:nvSpPr>
        <p:spPr>
          <a:xfrm>
            <a:off x="1694250" y="4464900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0" y="3561975"/>
            <a:ext cx="1641077" cy="164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 1 1 1">
  <p:cSld name="CUSTOM_1_1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b="3961" l="0" r="0" t="22535"/>
          <a:stretch/>
        </p:blipFill>
        <p:spPr>
          <a:xfrm>
            <a:off x="-15125" y="-35950"/>
            <a:ext cx="9159125" cy="446617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/>
          <p:nvPr/>
        </p:nvSpPr>
        <p:spPr>
          <a:xfrm>
            <a:off x="-80700" y="4359000"/>
            <a:ext cx="9224700" cy="78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>
            <p:ph type="title"/>
          </p:nvPr>
        </p:nvSpPr>
        <p:spPr>
          <a:xfrm>
            <a:off x="1694250" y="4464900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0" y="3561975"/>
            <a:ext cx="1641077" cy="164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secHead">
  <p:cSld name="SECTION_HEADER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437963" y="919825"/>
            <a:ext cx="4268075" cy="426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3"/>
          <p:cNvSpPr txBox="1"/>
          <p:nvPr>
            <p:ph type="title"/>
          </p:nvPr>
        </p:nvSpPr>
        <p:spPr>
          <a:xfrm>
            <a:off x="311700" y="153925"/>
            <a:ext cx="8520600" cy="7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2" name="Google Shape;1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6575" y="4736550"/>
            <a:ext cx="276000" cy="2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6450" y="4736550"/>
            <a:ext cx="276000" cy="27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itterlogo_1x.png" id="14" name="Google Shape;14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7534" y="4703613"/>
            <a:ext cx="484891" cy="363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/>
          <p:nvPr/>
        </p:nvSpPr>
        <p:spPr>
          <a:xfrm>
            <a:off x="6686850" y="4645550"/>
            <a:ext cx="24384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entury Gothic"/>
                <a:ea typeface="Century Gothic"/>
                <a:cs typeface="Century Gothic"/>
                <a:sym typeface="Century Gothic"/>
              </a:rPr>
              <a:t>@BootstrapWorld</a:t>
            </a:r>
            <a:endParaRPr sz="1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-7800" y="-625"/>
            <a:ext cx="9175800" cy="78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1748125" y="1108525"/>
            <a:ext cx="681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850" y="-76200"/>
            <a:ext cx="1641077" cy="164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unch">
  <p:cSld name="TITLE_AND_BODY_2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-7800" y="-625"/>
            <a:ext cx="9175800" cy="78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1748125" y="1108525"/>
            <a:ext cx="681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5" name="Google Shape;2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0599" y="77476"/>
            <a:ext cx="1357650" cy="135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vestigate">
  <p:cSld name="TITLE_AND_BODY_2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-325" y="-625"/>
            <a:ext cx="9151800" cy="78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1748125" y="1108525"/>
            <a:ext cx="681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30" name="Google Shape;3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7051" y="77624"/>
            <a:ext cx="1417905" cy="1417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ynthesize">
  <p:cSld name="TITLE_AND_BODY_2_1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>
            <a:off x="-325" y="-625"/>
            <a:ext cx="9151800" cy="78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1748125" y="1108525"/>
            <a:ext cx="681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35" name="Google Shape;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7537" y="1428"/>
            <a:ext cx="1461990" cy="1462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pplemental">
  <p:cSld name="TITLE_AND_BODY_2_1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/>
          <p:nvPr/>
        </p:nvSpPr>
        <p:spPr>
          <a:xfrm>
            <a:off x="-325" y="-625"/>
            <a:ext cx="9151800" cy="78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8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39" name="Google Shape;39;p8"/>
          <p:cNvSpPr txBox="1"/>
          <p:nvPr>
            <p:ph idx="1" type="body"/>
          </p:nvPr>
        </p:nvSpPr>
        <p:spPr>
          <a:xfrm>
            <a:off x="1748125" y="1108525"/>
            <a:ext cx="681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0" name="Google Shape;4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5002" y="47651"/>
            <a:ext cx="1507040" cy="150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ivider 1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9"/>
          <p:cNvPicPr preferRelativeResize="0"/>
          <p:nvPr/>
        </p:nvPicPr>
        <p:blipFill rotWithShape="1">
          <a:blip r:embed="rId2">
            <a:alphaModFix/>
          </a:blip>
          <a:srcRect b="14203" l="0" r="0" t="2732"/>
          <a:stretch/>
        </p:blipFill>
        <p:spPr>
          <a:xfrm>
            <a:off x="0" y="0"/>
            <a:ext cx="9144000" cy="4390105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9"/>
          <p:cNvSpPr/>
          <p:nvPr/>
        </p:nvSpPr>
        <p:spPr>
          <a:xfrm>
            <a:off x="-80700" y="4359000"/>
            <a:ext cx="9224700" cy="78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1694250" y="4464900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47" name="Google Shape;4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0" y="3561975"/>
            <a:ext cx="1641077" cy="164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 rotWithShape="1">
          <a:blip r:embed="rId2">
            <a:alphaModFix/>
          </a:blip>
          <a:srcRect b="21135" l="0" r="0" t="0"/>
          <a:stretch/>
        </p:blipFill>
        <p:spPr>
          <a:xfrm>
            <a:off x="0" y="0"/>
            <a:ext cx="9144000" cy="4359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/>
          <p:nvPr/>
        </p:nvSpPr>
        <p:spPr>
          <a:xfrm>
            <a:off x="-80700" y="4359000"/>
            <a:ext cx="9224700" cy="784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0"/>
          <p:cNvSpPr txBox="1"/>
          <p:nvPr>
            <p:ph type="title"/>
          </p:nvPr>
        </p:nvSpPr>
        <p:spPr>
          <a:xfrm>
            <a:off x="1694250" y="4464900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52" name="Google Shape;5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0" y="3561975"/>
            <a:ext cx="1641077" cy="1641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  <a:defRPr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entury Gothic"/>
              <a:buChar char="●"/>
              <a:defRPr sz="18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●"/>
              <a:defRPr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entury Gothic"/>
              <a:buChar char="○"/>
              <a:defRPr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Century Gothic"/>
              <a:buChar char="■"/>
              <a:defRPr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spreadsheets/d/1VeR2_bhpLvnRUZslmCAcSRKfZWs_5RNVujtZgEl6umA/edit#gid=0" TargetMode="External"/><Relationship Id="rId4" Type="http://schemas.openxmlformats.org/officeDocument/2006/relationships/hyperlink" Target="http://dontchangethislink.peardeckmagic.zone?eyJ0eXBlIjoiZnJlZVJlc3BvbnNlLXRleHQiLCJkcmFnZ2FibGVzIjpbeyJpZCI6ImRyYWdnYWJsZTAiLCJ0eXBlIjoiaWNvbiIsImljb24iOnsiaWQiOiJkZWZhdWx0LWNpcmNsZSJ9LCJjb2xvciI6IiNENTFEMjgifV0sImRyYWdnYWJsZVNpemUiOjEyLjU1LCJlbWJlZGRhYmxlVXJsIjoiaHR0cHM6Ly8iLCJhbnN3ZXJzIjpbXX0=pearId=magic-pear-shape-identifier" TargetMode="External"/><Relationship Id="rId5" Type="http://schemas.openxmlformats.org/officeDocument/2006/relationships/image" Target="../media/image16.png"/><Relationship Id="rId6" Type="http://schemas.openxmlformats.org/officeDocument/2006/relationships/hyperlink" Target="http://dontchangethislink.peardeckmagic.zone?eyJ0eXBlIjoiZ29vZ2xlLXNsaWRlcy1hZGRvbi1yZXNwb25zZS1mb290ZXIiLCJsYXN0RWRpdGVkQnkiOiIxMDI3ODcwMjI4ODQzMzk5NjE5ODciLCJwcmVzZW50YXRpb25JZCI6IjFPM01kVExUREs1UVBYXzRlTUhGQXAzYXJfS3JlQTlkZHZBV1lJYmdtZUZvIiwiY29udGVudElkIjoiY3VzdG9tLXJlc3BvbnNlLWZyZWVSZXNwb25zZS10ZXh0Iiwic2xpZGVJZCI6Imc3NTA0ZjQ4MDdhXzBfMjEiLCJjb250ZW50SW5zdGFuY2VJZCI6IjFPM01kVExUREs1UVBYXzRlTUhGQXAzYXJfS3JlQTlkZHZBV1lJYmdtZUZvL2ExMmY5YTZkLWRkN2UtNDk2Zi1iZjQ0LTQ3NGVjZDg1YmQ5MCJ9pearId=magic-pear-metadata-identifier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bootstrapworld.org/materials/fall2021/en-us/courses/data-science/lessons/displays-and-lookups/pages/lookup-questions.html" TargetMode="External"/><Relationship Id="rId4" Type="http://schemas.openxmlformats.org/officeDocument/2006/relationships/hyperlink" Target="http://dontchangethislink.peardeckmagic.zone?eyJ0eXBlIjoiZW1iZWRkZWRXZWJzaXRlIiwiZHJhZ2dhYmxlcyI6W3siaWQiOiJkcmFnZ2FibGUwIiwidHlwZSI6Imljb24iLCJpY29uIjp7ImlkIjoiZGVmYXVsdC1jaXJjbGUifSwiY29sb3IiOiIjRDUxRDI4In1dLCJkcmFnZ2FibGVTaXplIjoxMi41NSwiZW1iZWRkYWJsZVVybCI6Imh0dHBzOi8vY29kZS5weXJldC5vcmcvZWRpdG9yI3NoYXJlPTFadXBNVlBXdlZVT00wSENXeUE3Y1JCZ2hTTEt4UFd2MSIsImFuc3dlcnMiOltdfQ==pearId=magic-pear-shape-identifier" TargetMode="External"/><Relationship Id="rId5" Type="http://schemas.openxmlformats.org/officeDocument/2006/relationships/image" Target="../media/image14.png"/><Relationship Id="rId6" Type="http://schemas.openxmlformats.org/officeDocument/2006/relationships/hyperlink" Target="http://dontchangethislink.peardeckmagic.zone?eyJ0eXBlIjoiZ29vZ2xlLXNsaWRlcy1hZGRvbi1yZXNwb25zZS1mb290ZXIiLCJsYXN0RWRpdGVkQnkiOiIxMDI3ODcwMjI4ODQzMzk5NjE5ODciLCJwcmVzZW50YXRpb25JZCI6IjFPM01kVExUREs1UVBYXzRlTUhGQXAzYXJfS3JlQTlkZHZBV1lJYmdtZUZvIiwiY29udGVudElkIjoiY3VzdG9tLXJlc3BvbnNlLWVtYmVkZGVkV2Vic2l0ZSIsInNsaWRlSWQiOiJnODk5OGM3MGE0OV8wXzAiLCJjb250ZW50SW5zdGFuY2VJZCI6IjFPM01kVExUREs1UVBYXzRlTUhGQXAzYXJfS3JlQTlkZHZBV1lJYmdtZUZvL2FmMGIxY2QzLWUxYzEtNGE4YS1hNTA2LTc1NDVmYWY4YjBiZSJ9pearId=magic-pear-metadata-identifier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ontchangethislink.peardeckmagic.zone?eyJ0eXBlIjoiZW1iZWRkZWRXZWJzaXRlIiwiZHJhZ2dhYmxlcyI6W3siaWQiOiJkcmFnZ2FibGUwIiwidHlwZSI6Imljb24iLCJpY29uIjp7ImlkIjoiZGVmYXVsdC1jaXJjbGUifSwiY29sb3IiOiIjRDUxRDI4In1dLCJkcmFnZ2FibGVTaXplIjoxMi41NSwiZW1iZWRkYWJsZVVybCI6Imh0dHBzOi8vY29kZS5weXJldC5vcmcvZWRpdG9yI3NoYXJlPTFaOG5jVkdLcVdpRURfd0hsOFRsTkYzRDlBR0JiN2F3bSZ2PWViZDIxM2QiLCJhbnN3ZXJzIjpbXX0=pearId=magic-pear-shape-identifier" TargetMode="External"/><Relationship Id="rId4" Type="http://schemas.openxmlformats.org/officeDocument/2006/relationships/image" Target="../media/image23.png"/><Relationship Id="rId5" Type="http://schemas.openxmlformats.org/officeDocument/2006/relationships/hyperlink" Target="http://dontchangethislink.peardeckmagic.zone?eyJ0eXBlIjoiZ29vZ2xlLXNsaWRlcy1hZGRvbi1yZXNwb25zZS1mb290ZXIiLCJsYXN0RWRpdGVkQnkiOiIxMTUyNjQ5ODcwNTgyNzI3NTkwNTQiLCJwcmVzZW50YXRpb25JZCI6IjFPM01kVExUREs1UVBYXzRlTUhGQXAzYXJfS3JlQTlkZHZBV1lJYmdtZUZvIiwiY29udGVudElkIjoiY3VzdG9tLXJlc3BvbnNlLWVtYmVkZGVkV2Vic2l0ZSIsInNsaWRlSWQiOiJnNzUwNGY0N2U4N18wXzY5IiwiY29udGVudEluc3RhbmNlSWQiOiIxTzNNZFRMVERLNVFQWF80ZU1IRkFwM2FyX0tyZUE5ZGR2QVdZSWJnbWVGby83MDY5Zjg3Mi0yMjgzLTQzMWUtOTIzOS1iNmQzMTc5NjM1YzAifQ==pearId=magic-pear-metadata-identifier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ontchangethislink.peardeckmagic.zone?eyJ0eXBlIjoiZW1iZWRkZWRXZWJzaXRlIiwiZHJhZ2dhYmxlcyI6W3siaWQiOiJkcmFnZ2FibGUwIiwidHlwZSI6Imljb24iLCJpY29uIjp7ImlkIjoiZGVmYXVsdC1jaXJjbGUifSwiY29sb3IiOiIjRDUxRDI4In1dLCJkcmFnZ2FibGVTaXplIjoxMi41NSwiZW1iZWRkYWJsZVVybCI6Imh0dHBzOi8vY29kZS5weXJldC5vcmcvZWRpdG9yI3NoYXJlPTFadXBNVlBXdlZVT00wSENXeUE3Y1JCZ2hTTEt4UFd2MSIsImFuc3dlcnMiOltdfQ==pearId=magic-pear-shape-identifier" TargetMode="External"/><Relationship Id="rId4" Type="http://schemas.openxmlformats.org/officeDocument/2006/relationships/image" Target="../media/image21.png"/><Relationship Id="rId5" Type="http://schemas.openxmlformats.org/officeDocument/2006/relationships/hyperlink" Target="http://dontchangethislink.peardeckmagic.zone?eyJ0eXBlIjoiZ29vZ2xlLXNsaWRlcy1hZGRvbi1yZXNwb25zZS1mb290ZXIiLCJsYXN0RWRpdGVkQnkiOiIxMDI3ODcwMjI4ODQzMzk5NjE5ODciLCJwcmVzZW50YXRpb25JZCI6IjFPM01kVExUREs1UVBYXzRlTUhGQXAzYXJfS3JlQTlkZHZBV1lJYmdtZUZvIiwiY29udGVudElkIjoiY3VzdG9tLXJlc3BvbnNlLWVtYmVkZGVkV2Vic2l0ZSIsInNsaWRlSWQiOiJnODk5OGM3MGE0OV8wXzAiLCJjb250ZW50SW5zdGFuY2VJZCI6IjFPM01kVExUREs1UVBYXzRlTUhGQXAzYXJfS3JlQTlkZHZBV1lJYmdtZUZvL2FmMGIxY2QzLWUxYzEtNGE4YS1hNTA2LTc1NDVmYWY4YjBiZSJ9pearId=magic-pear-metadata-identifier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ontchangethislink.peardeckmagic.zone?eyJ0eXBlIjoiZW1iZWRkZWRXZWJzaXRlIiwiZHJhZ2dhYmxlcyI6W3siaWQiOiJkcmFnZ2FibGUwIiwidHlwZSI6Imljb24iLCJpY29uIjp7ImlkIjoiZGVmYXVsdC1jaXJjbGUifSwiY29sb3IiOiIjRDUxRDI4In1dLCJkcmFnZ2FibGVTaXplIjoxMi41NSwiZW1iZWRkYWJsZVVybCI6Imh0dHBzOi8vY29kZS5weXJldC5vcmcvZWRpdG9yI3NoYXJlPTFadXBNVlBXdlZVT00wSENXeUE3Y1JCZ2hTTEt4UFd2MSIsImFuc3dlcnMiOltdfQ==pearId=magic-pear-shape-identifier" TargetMode="External"/><Relationship Id="rId4" Type="http://schemas.openxmlformats.org/officeDocument/2006/relationships/image" Target="../media/image20.png"/><Relationship Id="rId5" Type="http://schemas.openxmlformats.org/officeDocument/2006/relationships/hyperlink" Target="http://dontchangethislink.peardeckmagic.zone?eyJ0eXBlIjoiZ29vZ2xlLXNsaWRlcy1hZGRvbi1yZXNwb25zZS1mb290ZXIiLCJsYXN0RWRpdGVkQnkiOiIxMDI3ODcwMjI4ODQzMzk5NjE5ODciLCJwcmVzZW50YXRpb25JZCI6IjFPM01kVExUREs1UVBYXzRlTUhGQXAzYXJfS3JlQTlkZHZBV1lJYmdtZUZvIiwiY29udGVudElkIjoiY3VzdG9tLXJlc3BvbnNlLWVtYmVkZGVkV2Vic2l0ZSIsInNsaWRlSWQiOiJnNzc5MTFiNzE4Yl8wXzExIiwiY29udGVudEluc3RhbmNlSWQiOiIxTzNNZFRMVERLNVFQWF80ZU1IRkFwM2FyX0tyZUE5ZGR2QVdZSWJnbWVGby81YzFmMWMyNC1kY2VjLTRiOTktODAxMS1jMmIzNWYyYTk4MDAifQ==pearId=magic-pear-metadata-identifier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ontchangethislink.peardeckmagic.zone?eyJ0eXBlIjoiZnJlZVJlc3BvbnNlLXRleHQiLCJkcmFnZ2FibGVzIjpbeyJpZCI6ImRyYWdnYWJsZTAiLCJ0eXBlIjoiaWNvbiIsImljb24iOnsiaWQiOiJkZWZhdWx0LWNpcmNsZSJ9LCJjb2xvciI6IiNENTFEMjgifV0sImRyYWdnYWJsZVNpemUiOjEyLjU1LCJlbWJlZGRhYmxlVXJsIjoiaHR0cHM6Ly8iLCJhbnN3ZXJzIjpbXX0=pearId=magic-pear-shape-identifier" TargetMode="External"/><Relationship Id="rId4" Type="http://schemas.openxmlformats.org/officeDocument/2006/relationships/image" Target="../media/image24.png"/><Relationship Id="rId5" Type="http://schemas.openxmlformats.org/officeDocument/2006/relationships/hyperlink" Target="http://dontchangethislink.peardeckmagic.zone?eyJ0eXBlIjoiZ29vZ2xlLXNsaWRlcy1hZGRvbi1yZXNwb25zZS1mb290ZXIiLCJsYXN0RWRpdGVkQnkiOiIxMTUyNjQ5ODcwNTgyNzI3NTkwNTQiLCJwcmVzZW50YXRpb25JZCI6IjFPM01kVExUREs1UVBYXzRlTUhGQXAzYXJfS3JlQTlkZHZBV1lJYmdtZUZvIiwiY29udGVudElkIjoiY3VzdG9tLXJlc3BvbnNlLWZyZWVSZXNwb25zZS10ZXh0Iiwic2xpZGVJZCI6Imc3NTA0ZjQ3ZjE2XzBfNjciLCJjb250ZW50SW5zdGFuY2VJZCI6IjFPM01kVExUREs1UVBYXzRlTUhGQXAzYXJfS3JlQTlkZHZBV1lJYmdtZUZvL2QyMmE4ODQyLTIzODYtNDFhMy04MzQ5LTUwMjljZmQwMDZjOCJ9pearId=magic-pear-metadata-identifier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bootstrapworld.org/materials/fall2021/en-us/courses/data-science/lessons/displays-and-lookups/pages/more-practice-w-lookups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bootstrapworld.org/materials/fall2021/en-us/courses/data-science/lessons/displays-and-lookups/pages/data-displays.html" TargetMode="External"/><Relationship Id="rId4" Type="http://schemas.openxmlformats.org/officeDocument/2006/relationships/hyperlink" Target="http://dontchangethislink.peardeckmagic.zone?eyJ0eXBlIjoiZW1iZWRkZWRXZWJzaXRlIiwiZHJhZ2dhYmxlcyI6W3siaWQiOiJkcmFnZ2FibGUwIiwidHlwZSI6Imljb24iLCJpY29uIjp7ImlkIjoiZGVmYXVsdC1jaXJjbGUifSwiY29sb3IiOiIjRDUxRDI4In1dLCJkcmFnZ2FibGVTaXplIjoxMi41NSwiZW1iZWRkYWJsZVVybCI6Imh0dHBzOi8vY29kZS5weXJldC5vcmcvZWRpdG9yI3NoYXJlPTFadXBNVlBXdlZVT00wSENXeUE3Y1JCZ2hTTEt4UFd2MSIsImFuc3dlcnMiOltdfQ==pearId=magic-pear-shape-identifier" TargetMode="External"/><Relationship Id="rId5" Type="http://schemas.openxmlformats.org/officeDocument/2006/relationships/image" Target="../media/image19.png"/><Relationship Id="rId6" Type="http://schemas.openxmlformats.org/officeDocument/2006/relationships/hyperlink" Target="http://dontchangethislink.peardeckmagic.zone?eyJ0eXBlIjoiZ29vZ2xlLXNsaWRlcy1hZGRvbi1yZXNwb25zZS1mb290ZXIiLCJsYXN0RWRpdGVkQnkiOiIxMDI3ODcwMjI4ODQzMzk5NjE5ODciLCJwcmVzZW50YXRpb25JZCI6IjFPM01kVExUREs1UVBYXzRlTUhGQXAzYXJfS3JlQTlkZHZBV1lJYmdtZUZvIiwiY29udGVudElkIjoiY3VzdG9tLXJlc3BvbnNlLWVtYmVkZGVkV2Vic2l0ZSIsInNsaWRlSWQiOiJnNzUwNGY0N2U4N18wXzQxIiwiY29udGVudEluc3RhbmNlSWQiOiIxTzNNZFRMVERLNVFQWF80ZU1IRkFwM2FyX0tyZUE5ZGR2QVdZSWJnbWVGby8xNzNjYzlmYi05N2FiLTRlNDktOGM4ZS03NGU2NGM3YmY4NGQifQ==pearId=magic-pear-metadata-identifier" TargetMode="External"/><Relationship Id="rId7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ontchangethislink.peardeckmagic.zone?eyJ0eXBlIjoiZnJlZVJlc3BvbnNlLXRleHQiLCJkcmFnZ2FibGVzIjpbeyJpZCI6ImRyYWdnYWJsZTAiLCJ0eXBlIjoiaWNvbiIsImljb24iOnsiaWQiOiJkZWZhdWx0LWNpcmNsZSJ9LCJjb2xvciI6IiNENTFEMjgifV0sImRyYWdnYWJsZVNpemUiOjEyLjU1LCJlbWJlZGRhYmxlVXJsIjoiaHR0cHM6Ly8iLCJhbnN3ZXJzIjpbXX0=pearId=magic-pear-shape-identifier" TargetMode="External"/><Relationship Id="rId4" Type="http://schemas.openxmlformats.org/officeDocument/2006/relationships/image" Target="../media/image18.png"/><Relationship Id="rId5" Type="http://schemas.openxmlformats.org/officeDocument/2006/relationships/hyperlink" Target="http://dontchangethislink.peardeckmagic.zone?eyJ0eXBlIjoiZ29vZ2xlLXNsaWRlcy1hZGRvbi1yZXNwb25zZS1mb290ZXIiLCJsYXN0RWRpdGVkQnkiOiIxMTUyNjQ5ODcwNTgyNzI3NTkwNTQiLCJwcmVzZW50YXRpb25JZCI6IjFPM01kVExUREs1UVBYXzRlTUhGQXAzYXJfS3JlQTlkZHZBV1lJYmdtZUZvIiwiY29udGVudElkIjoiY3VzdG9tLXJlc3BvbnNlLWZyZWVSZXNwb25zZS10ZXh0Iiwic2xpZGVJZCI6Imc3NTA0ZjQ3ZmFmXzBfMjUiLCJjb250ZW50SW5zdGFuY2VJZCI6IjFPM01kVExUREs1UVBYXzRlTUhGQXAzYXJfS3JlQTlkZHZBV1lJYmdtZUZvLzU3Njc2M2ZiLTIwN2MtNDE3OC04ZWQ3LWFjYTE1Y2MzZDQ0MyJ9pearId=magic-pear-metadata-identifier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ontchangethislink.peardeckmagic.zone?eyJ0eXBlIjoiZW1iZWRkZWRXZWJzaXRlIiwiZHJhZ2dhYmxlcyI6W3siaWQiOiJkcmFnZ2FibGUwIiwidHlwZSI6Imljb24iLCJpY29uIjp7ImlkIjoiZGVmYXVsdC1jaXJjbGUifSwiY29sb3IiOiIjRDUxRDI4In1dLCJkcmFnZ2FibGVTaXplIjoxMi41NSwiZW1iZWRkYWJsZVVybCI6Imh0dHBzOi8vY29kZS5weXJldC5vcmcvZWRpdG9yI3NoYXJlPTFadXBNVlBXdlZVT00wSENXeUE3Y1JCZ2hTTEt4UFd2MSIsImFuc3dlcnMiOltdfQ==pearId=magic-pear-shape-identifier" TargetMode="External"/><Relationship Id="rId4" Type="http://schemas.openxmlformats.org/officeDocument/2006/relationships/image" Target="../media/image12.png"/><Relationship Id="rId5" Type="http://schemas.openxmlformats.org/officeDocument/2006/relationships/hyperlink" Target="http://dontchangethislink.peardeckmagic.zone?eyJ0eXBlIjoiZ29vZ2xlLXNsaWRlcy1hZGRvbi1yZXNwb25zZS1mb290ZXIiLCJsYXN0RWRpdGVkQnkiOiIxMDI3ODcwMjI4ODQzMzk5NjE5ODciLCJwcmVzZW50YXRpb25JZCI6IjFPM01kVExUREs1UVBYXzRlTUhGQXAzYXJfS3JlQTlkZHZBV1lJYmdtZUZvIiwiY29udGVudElkIjoiY3VzdG9tLXJlc3BvbnNlLWVtYmVkZGVkV2Vic2l0ZSIsInNsaWRlSWQiOiJnNzUwNGY0N2U4N18wXzU0IiwiY29udGVudEluc3RhbmNlSWQiOiIxTzNNZFRMVERLNVFQWF80ZU1IRkFwM2FyX0tyZUE5ZGR2QVdZSWJnbWVGby8wYjhlYWQ2Mi1iODA0LTQ1ZGEtYmM2Ny0yY2FmMTg5MDNmNWEifQ==pearId=magic-pear-metadata-identifier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ontchangethislink.peardeckmagic.zone?eyJ0eXBlIjoiZnJlZVJlc3BvbnNlLXRleHQiLCJkcmFnZ2FibGVzIjpbeyJpZCI6ImRyYWdnYWJsZTAiLCJ0eXBlIjoiaWNvbiIsImljb24iOnsiaWQiOiJkZWZhdWx0LWNpcmNsZSJ9LCJjb2xvciI6IiNENTFEMjgifV0sImRyYWdnYWJsZVNpemUiOjEyLjU1LCJlbWJlZGRhYmxlVXJsIjoiaHR0cHM6Ly8iLCJhbnN3ZXJzIjpbXX0=pearId=magic-pear-shape-identifier" TargetMode="External"/><Relationship Id="rId4" Type="http://schemas.openxmlformats.org/officeDocument/2006/relationships/image" Target="../media/image22.png"/><Relationship Id="rId5" Type="http://schemas.openxmlformats.org/officeDocument/2006/relationships/hyperlink" Target="http://dontchangethislink.peardeckmagic.zone?eyJ0eXBlIjoiZ29vZ2xlLXNsaWRlcy1hZGRvbi1yZXNwb25zZS1mb290ZXIiLCJsYXN0RWRpdGVkQnkiOiIxMTUyNjQ5ODcwNTgyNzI3NTkwNTQiLCJwcmVzZW50YXRpb25JZCI6IjFPM01kVExUREs1UVBYXzRlTUhGQXAzYXJfS3JlQTlkZHZBV1lJYmdtZUZvIiwiY29udGVudElkIjoiY3VzdG9tLXJlc3BvbnNlLWZyZWVSZXNwb25zZS10ZXh0Iiwic2xpZGVJZCI6Imc3NTA0ZjQ4MDdhXzBfMTUiLCJjb250ZW50SW5zdGFuY2VJZCI6IjFPM01kVExUREs1UVBYXzRlTUhGQXAzYXJfS3JlQTlkZHZBV1lJYmdtZUZvLzI0NmZlZjg0LThjNjUtNGNkZC04ZjdhLTM0Nzc4YjYwYWIzMyJ9pearId=magic-pear-metadata-identifi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153925"/>
            <a:ext cx="8520600" cy="7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/>
              <a:t>Display</a:t>
            </a:r>
            <a:r>
              <a:rPr lang="en"/>
              <a:t>s &amp; Lookups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Row and Column Lookups</a:t>
            </a:r>
            <a:endParaRPr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1748125" y="1629200"/>
            <a:ext cx="6816900" cy="21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We </a:t>
            </a:r>
            <a:r>
              <a:rPr lang="en" sz="2100"/>
              <a:t>can use the </a:t>
            </a:r>
            <a:r>
              <a:rPr lang="en" sz="2100">
                <a:highlight>
                  <a:schemeClr val="lt2"/>
                </a:highlight>
                <a:latin typeface="Courier New"/>
                <a:ea typeface="Courier New"/>
                <a:cs typeface="Courier New"/>
                <a:sym typeface="Courier New"/>
              </a:rPr>
              <a:t>.row-n</a:t>
            </a:r>
            <a:r>
              <a:rPr lang="en" sz="2100"/>
              <a:t> method to define </a:t>
            </a:r>
            <a:r>
              <a:rPr i="1" lang="en" sz="2100"/>
              <a:t>Rows!</a:t>
            </a:r>
            <a:endParaRPr i="1"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152" name="Google Shape;152;p24"/>
          <p:cNvSpPr txBox="1"/>
          <p:nvPr/>
        </p:nvSpPr>
        <p:spPr>
          <a:xfrm>
            <a:off x="1748125" y="2808800"/>
            <a:ext cx="5330100" cy="492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14300" marR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sasha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animals-table.row-n(0)</a:t>
            </a:r>
            <a:endParaRPr sz="2000">
              <a:solidFill>
                <a:srgbClr val="55555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Row &amp; Column Lookups</a:t>
            </a:r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1373125" y="940100"/>
            <a:ext cx="7700700" cy="3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Pyret also has a way for us to get at individual </a:t>
            </a:r>
            <a:r>
              <a:rPr b="1" i="1" lang="en" sz="1700"/>
              <a:t>columns</a:t>
            </a:r>
            <a:r>
              <a:rPr lang="en" sz="1700"/>
              <a:t> of a Row, by using a </a:t>
            </a:r>
            <a:r>
              <a:rPr b="1" lang="en" sz="1700"/>
              <a:t>Row Accessor</a:t>
            </a:r>
            <a:r>
              <a:rPr lang="en" sz="1700"/>
              <a:t>. 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1700"/>
              <a:t>Row accessors start with a Row value, followed by square brackets &amp; the name of the column where the value can be found. </a:t>
            </a:r>
            <a:endParaRPr sz="1700"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Looking at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Animals Table</a:t>
            </a:r>
            <a:r>
              <a:rPr lang="en">
                <a:solidFill>
                  <a:schemeClr val="dk1"/>
                </a:solidFill>
              </a:rPr>
              <a:t> at the front of your workbook, write what you think each of these lines of code will return.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59" name="Google Shape;159;p25"/>
          <p:cNvSpPr/>
          <p:nvPr/>
        </p:nvSpPr>
        <p:spPr>
          <a:xfrm>
            <a:off x="2709475" y="2466025"/>
            <a:ext cx="3710400" cy="103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14300" marR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animals-table</a:t>
            </a:r>
            <a:r>
              <a:rPr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rgbClr val="374049"/>
                </a:solidFill>
                <a:latin typeface="Courier New"/>
                <a:ea typeface="Courier New"/>
                <a:cs typeface="Courier New"/>
                <a:sym typeface="Courier New"/>
              </a:rPr>
              <a:t>row-n</a:t>
            </a:r>
            <a:r>
              <a:rPr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1"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3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b="1"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300">
              <a:solidFill>
                <a:srgbClr val="5555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animals-table</a:t>
            </a:r>
            <a:r>
              <a:rPr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rgbClr val="374049"/>
                </a:solidFill>
                <a:latin typeface="Courier New"/>
                <a:ea typeface="Courier New"/>
                <a:cs typeface="Courier New"/>
                <a:sym typeface="Courier New"/>
              </a:rPr>
              <a:t>row-n</a:t>
            </a:r>
            <a:r>
              <a:rPr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1"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3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"age"</a:t>
            </a:r>
            <a:r>
              <a:rPr b="1"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300">
              <a:solidFill>
                <a:srgbClr val="5555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52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animals-table</a:t>
            </a:r>
            <a:r>
              <a:rPr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300">
                <a:solidFill>
                  <a:srgbClr val="374049"/>
                </a:solidFill>
                <a:latin typeface="Courier New"/>
                <a:ea typeface="Courier New"/>
                <a:cs typeface="Courier New"/>
                <a:sym typeface="Courier New"/>
              </a:rPr>
              <a:t>row-n</a:t>
            </a:r>
            <a:r>
              <a:rPr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3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1"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3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"fixed"</a:t>
            </a:r>
            <a:r>
              <a:rPr b="1" lang="en" sz="13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3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0" name="Google Shape;160;p25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429125"/>
            <a:ext cx="91440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5">
            <a:hlinkClick r:id="rId6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Row &amp; Column Lookups</a:t>
            </a:r>
            <a:endParaRPr/>
          </a:p>
        </p:txBody>
      </p:sp>
      <p:sp>
        <p:nvSpPr>
          <p:cNvPr id="167" name="Google Shape;167;p26"/>
          <p:cNvSpPr txBox="1"/>
          <p:nvPr>
            <p:ph idx="1" type="body"/>
          </p:nvPr>
        </p:nvSpPr>
        <p:spPr>
          <a:xfrm>
            <a:off x="1180325" y="2388225"/>
            <a:ext cx="7333800" cy="20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How would you get the </a:t>
            </a:r>
            <a:r>
              <a:rPr lang="en" sz="1900">
                <a:latin typeface="Courier New"/>
                <a:ea typeface="Courier New"/>
                <a:cs typeface="Courier New"/>
                <a:sym typeface="Courier New"/>
              </a:rPr>
              <a:t>weeks</a:t>
            </a:r>
            <a:r>
              <a:rPr lang="en" sz="1900"/>
              <a:t> column out of the </a:t>
            </a:r>
            <a:r>
              <a:rPr i="1" lang="en" sz="1900"/>
              <a:t>second</a:t>
            </a:r>
            <a:r>
              <a:rPr lang="en" sz="1900"/>
              <a:t> row? The </a:t>
            </a:r>
            <a:r>
              <a:rPr i="1" lang="en" sz="1900"/>
              <a:t>third</a:t>
            </a:r>
            <a:r>
              <a:rPr lang="en" sz="1900"/>
              <a:t>?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SzPts val="1900"/>
              <a:buAutoNum type="arabicPeriod"/>
            </a:pPr>
            <a:r>
              <a:rPr lang="en" sz="1900"/>
              <a:t>Complete the exercises on </a:t>
            </a:r>
            <a:r>
              <a:rPr lang="en" sz="1900" u="sng">
                <a:solidFill>
                  <a:schemeClr val="hlink"/>
                </a:solidFill>
                <a:hlinkClick r:id="rId3"/>
              </a:rPr>
              <a:t>Lookup Questions</a:t>
            </a:r>
            <a:r>
              <a:rPr lang="en" sz="1900"/>
              <a:t>.</a:t>
            </a:r>
            <a:endParaRPr sz="1600"/>
          </a:p>
        </p:txBody>
      </p:sp>
      <p:sp>
        <p:nvSpPr>
          <p:cNvPr id="168" name="Google Shape;168;p26"/>
          <p:cNvSpPr/>
          <p:nvPr/>
        </p:nvSpPr>
        <p:spPr>
          <a:xfrm>
            <a:off x="2315375" y="963750"/>
            <a:ext cx="5063700" cy="1264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14300" marR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animals-table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700">
                <a:solidFill>
                  <a:srgbClr val="374049"/>
                </a:solidFill>
                <a:latin typeface="Courier New"/>
                <a:ea typeface="Courier New"/>
                <a:cs typeface="Courier New"/>
                <a:sym typeface="Courier New"/>
              </a:rPr>
              <a:t>row-n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7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)[</a:t>
            </a:r>
            <a:r>
              <a:rPr lang="en" sz="17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>
              <a:solidFill>
                <a:srgbClr val="5555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animals-table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700">
                <a:solidFill>
                  <a:srgbClr val="374049"/>
                </a:solidFill>
                <a:latin typeface="Courier New"/>
                <a:ea typeface="Courier New"/>
                <a:cs typeface="Courier New"/>
                <a:sym typeface="Courier New"/>
              </a:rPr>
              <a:t>row-n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7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)[</a:t>
            </a:r>
            <a:r>
              <a:rPr lang="en" sz="17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"age"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>
              <a:solidFill>
                <a:srgbClr val="5555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52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animals-table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700">
                <a:solidFill>
                  <a:srgbClr val="374049"/>
                </a:solidFill>
                <a:latin typeface="Courier New"/>
                <a:ea typeface="Courier New"/>
                <a:cs typeface="Courier New"/>
                <a:sym typeface="Courier New"/>
              </a:rPr>
              <a:t>row-n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7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)[</a:t>
            </a:r>
            <a:r>
              <a:rPr lang="en" sz="17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"fixed"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7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9" name="Google Shape;169;p26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429125"/>
            <a:ext cx="91440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>
            <a:hlinkClick r:id="rId6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Row &amp; Column Lookups</a:t>
            </a:r>
            <a:endParaRPr/>
          </a:p>
        </p:txBody>
      </p:sp>
      <p:pic>
        <p:nvPicPr>
          <p:cNvPr id="176" name="Google Shape;176;p2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429125"/>
            <a:ext cx="91440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7">
            <a:hlinkClick r:id="rId5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1552500" y="2052600"/>
            <a:ext cx="6816900" cy="22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 the Definitions Area, define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animalA </a:t>
            </a:r>
            <a:r>
              <a:rPr lang="en"/>
              <a:t>and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animalB </a:t>
            </a:r>
            <a:r>
              <a:rPr lang="en"/>
              <a:t>to be two rows in the table using the code below.</a:t>
            </a:r>
            <a:endParaRPr/>
          </a:p>
          <a:p>
            <a:pPr indent="457200" lvl="0" marL="0" marR="177800" rtl="0" algn="l">
              <a:lnSpc>
                <a:spcPct val="14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D5966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animalA</a:t>
            </a:r>
            <a:r>
              <a:rPr lang="en" sz="1600">
                <a:solidFill>
                  <a:srgbClr val="666666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555555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00">
                <a:solidFill>
                  <a:srgbClr val="666666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4D5966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animals-table</a:t>
            </a:r>
            <a:r>
              <a:rPr lang="en" sz="1600">
                <a:solidFill>
                  <a:srgbClr val="555555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600">
                <a:solidFill>
                  <a:srgbClr val="374049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row-n</a:t>
            </a:r>
            <a:r>
              <a:rPr lang="en" sz="1600">
                <a:solidFill>
                  <a:srgbClr val="555555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00">
                <a:solidFill>
                  <a:srgbClr val="000080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" sz="1600">
                <a:solidFill>
                  <a:srgbClr val="555555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solidFill>
                <a:srgbClr val="555555"/>
              </a:solidFill>
              <a:highlight>
                <a:srgbClr val="F7F7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30480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D5966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animalB</a:t>
            </a:r>
            <a:r>
              <a:rPr lang="en" sz="1600">
                <a:solidFill>
                  <a:srgbClr val="666666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555555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600">
                <a:solidFill>
                  <a:srgbClr val="666666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600">
                <a:solidFill>
                  <a:srgbClr val="4D5966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animals-table</a:t>
            </a:r>
            <a:r>
              <a:rPr lang="en" sz="1600">
                <a:solidFill>
                  <a:srgbClr val="555555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600">
                <a:solidFill>
                  <a:srgbClr val="374049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row-n</a:t>
            </a:r>
            <a:r>
              <a:rPr lang="en" sz="1600">
                <a:solidFill>
                  <a:srgbClr val="555555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00">
                <a:solidFill>
                  <a:srgbClr val="000080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13</a:t>
            </a:r>
            <a:r>
              <a:rPr lang="en" sz="1600">
                <a:solidFill>
                  <a:srgbClr val="555555"/>
                </a:solidFill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solidFill>
                <a:srgbClr val="555555"/>
              </a:solidFill>
              <a:highlight>
                <a:srgbClr val="F7F7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304800" lvl="0" marL="15240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555555"/>
              </a:solidFill>
              <a:highlight>
                <a:srgbClr val="F7F7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2000"/>
              </a:spcAft>
              <a:buClr>
                <a:schemeClr val="dk1"/>
              </a:buClr>
              <a:buSzPts val="1900"/>
              <a:buAutoNum type="arabicPeriod"/>
            </a:pPr>
            <a:r>
              <a:rPr lang="en" sz="1900">
                <a:solidFill>
                  <a:schemeClr val="dk1"/>
                </a:solidFill>
              </a:rPr>
              <a:t>From the </a:t>
            </a:r>
            <a:r>
              <a:rPr b="1" lang="en" sz="1900">
                <a:solidFill>
                  <a:schemeClr val="dk1"/>
                </a:solidFill>
              </a:rPr>
              <a:t>File</a:t>
            </a:r>
            <a:r>
              <a:rPr lang="en" sz="1900">
                <a:solidFill>
                  <a:schemeClr val="dk1"/>
                </a:solidFill>
              </a:rPr>
              <a:t> menu, click </a:t>
            </a:r>
            <a:r>
              <a:rPr b="1" lang="en" sz="1900">
                <a:solidFill>
                  <a:schemeClr val="dk1"/>
                </a:solidFill>
              </a:rPr>
              <a:t>“Save a Copy”.</a:t>
            </a:r>
            <a:endParaRPr/>
          </a:p>
        </p:txBody>
      </p:sp>
      <p:sp>
        <p:nvSpPr>
          <p:cNvPr id="179" name="Google Shape;179;p27"/>
          <p:cNvSpPr/>
          <p:nvPr/>
        </p:nvSpPr>
        <p:spPr>
          <a:xfrm>
            <a:off x="2472075" y="981675"/>
            <a:ext cx="5063700" cy="9573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14300" marR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#################################</a:t>
            </a:r>
            <a:endParaRPr sz="1700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# define some rows</a:t>
            </a:r>
            <a:endParaRPr sz="1700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7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Row &amp; Column Lookups</a:t>
            </a:r>
            <a:endParaRPr/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1748125" y="985250"/>
            <a:ext cx="708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65100" marR="165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animalA = animals-table.row-n(4)</a:t>
            </a:r>
            <a:endParaRPr>
              <a:highlight>
                <a:srgbClr val="F7F7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highlight>
                  <a:srgbClr val="F7F7F8"/>
                </a:highlight>
                <a:latin typeface="Courier New"/>
                <a:ea typeface="Courier New"/>
                <a:cs typeface="Courier New"/>
                <a:sym typeface="Courier New"/>
              </a:rPr>
              <a:t>animalB = animals-table.row-n(13)</a:t>
            </a:r>
            <a:endParaRPr>
              <a:highlight>
                <a:srgbClr val="F7F7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200">
                <a:highlight>
                  <a:srgbClr val="FFFFFF"/>
                </a:highlight>
              </a:rPr>
              <a:t>Flip back to the front of your workbook and look at The Animals Dataset. </a:t>
            </a:r>
            <a:endParaRPr sz="22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600">
              <a:highlight>
                <a:srgbClr val="FFFFFF"/>
              </a:highlight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200"/>
              <a:buChar char="●"/>
            </a:pPr>
            <a:r>
              <a:rPr lang="en" sz="2200">
                <a:highlight>
                  <a:srgbClr val="FFFFFF"/>
                </a:highlight>
              </a:rPr>
              <a:t>Which row is animalA? Label it in the margin next to the dataset. </a:t>
            </a:r>
            <a:endParaRPr sz="22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600">
              <a:highlight>
                <a:srgbClr val="FFFFFF"/>
              </a:highlight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200"/>
              <a:buChar char="●"/>
            </a:pPr>
            <a:r>
              <a:rPr lang="en" sz="2200">
                <a:highlight>
                  <a:srgbClr val="FFFFFF"/>
                </a:highlight>
              </a:rPr>
              <a:t>Which row is animalB? Label it in the margin next to the dataset.</a:t>
            </a:r>
            <a:endParaRPr sz="2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Row &amp; Column Lookups</a:t>
            </a:r>
            <a:endParaRPr/>
          </a:p>
        </p:txBody>
      </p:sp>
      <p:pic>
        <p:nvPicPr>
          <p:cNvPr id="191" name="Google Shape;191;p2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429125"/>
            <a:ext cx="91440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9">
            <a:hlinkClick r:id="rId5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1748125" y="1629200"/>
            <a:ext cx="68169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We can use the defined name to simplify our code</a:t>
            </a:r>
            <a:endParaRPr i="1"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194" name="Google Shape;194;p29"/>
          <p:cNvSpPr/>
          <p:nvPr/>
        </p:nvSpPr>
        <p:spPr>
          <a:xfrm>
            <a:off x="146625" y="2489025"/>
            <a:ext cx="4279500" cy="115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14300" marR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animals-table</a:t>
            </a:r>
            <a:r>
              <a:rPr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600">
                <a:solidFill>
                  <a:srgbClr val="374049"/>
                </a:solidFill>
                <a:latin typeface="Courier New"/>
                <a:ea typeface="Courier New"/>
                <a:cs typeface="Courier New"/>
                <a:sym typeface="Courier New"/>
              </a:rPr>
              <a:t>row-n</a:t>
            </a:r>
            <a:r>
              <a:rPr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6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600">
              <a:solidFill>
                <a:srgbClr val="5555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animals-table</a:t>
            </a:r>
            <a:r>
              <a:rPr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600">
                <a:solidFill>
                  <a:srgbClr val="374049"/>
                </a:solidFill>
                <a:latin typeface="Courier New"/>
                <a:ea typeface="Courier New"/>
                <a:cs typeface="Courier New"/>
                <a:sym typeface="Courier New"/>
              </a:rPr>
              <a:t>row-n</a:t>
            </a:r>
            <a:r>
              <a:rPr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6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"age"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600">
              <a:solidFill>
                <a:srgbClr val="5555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52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animals-table</a:t>
            </a:r>
            <a:r>
              <a:rPr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600">
                <a:solidFill>
                  <a:srgbClr val="374049"/>
                </a:solidFill>
                <a:latin typeface="Courier New"/>
                <a:ea typeface="Courier New"/>
                <a:cs typeface="Courier New"/>
                <a:sym typeface="Courier New"/>
              </a:rPr>
              <a:t>row-n</a:t>
            </a:r>
            <a:r>
              <a:rPr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6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"fixed"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5" name="Google Shape;195;p29"/>
          <p:cNvSpPr/>
          <p:nvPr/>
        </p:nvSpPr>
        <p:spPr>
          <a:xfrm>
            <a:off x="6146697" y="2489025"/>
            <a:ext cx="2418300" cy="115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14300" marR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sasha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6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600">
              <a:solidFill>
                <a:srgbClr val="5555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sasha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6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"age"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600">
              <a:solidFill>
                <a:srgbClr val="55555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52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sasha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en" sz="16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"fixed"</a:t>
            </a:r>
            <a:r>
              <a:rPr b="1" lang="en" sz="16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6" name="Google Shape;196;p29"/>
          <p:cNvSpPr/>
          <p:nvPr/>
        </p:nvSpPr>
        <p:spPr>
          <a:xfrm>
            <a:off x="5094075" y="2909325"/>
            <a:ext cx="622200" cy="31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6600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Row &amp; Column Lookups</a:t>
            </a:r>
            <a:endParaRPr/>
          </a:p>
        </p:txBody>
      </p:sp>
      <p:sp>
        <p:nvSpPr>
          <p:cNvPr id="202" name="Google Shape;202;p30"/>
          <p:cNvSpPr txBox="1"/>
          <p:nvPr>
            <p:ph idx="1" type="body"/>
          </p:nvPr>
        </p:nvSpPr>
        <p:spPr>
          <a:xfrm>
            <a:off x="1559425" y="1012725"/>
            <a:ext cx="7461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Retrieving your saved file</a:t>
            </a:r>
            <a:endParaRPr b="1"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 the program list, open the “Animals Starter File”.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If you see a “Sign In” button, </a:t>
            </a:r>
            <a:r>
              <a:rPr b="1" lang="en" sz="1700"/>
              <a:t>log in via a separate browser tab</a:t>
            </a:r>
            <a:r>
              <a:rPr lang="en" sz="1700"/>
              <a:t>, then refresh the slide.</a:t>
            </a:r>
            <a:endParaRPr sz="17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If you don’t se</a:t>
            </a:r>
            <a:r>
              <a:rPr lang="en" sz="1700"/>
              <a:t>e your program list, refresh the slide.</a:t>
            </a:r>
            <a:endParaRPr sz="17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What happens when you evaluate </a:t>
            </a:r>
            <a:r>
              <a:rPr i="1" lang="en" sz="1700">
                <a:highlight>
                  <a:srgbClr val="D9D9D9"/>
                </a:highlight>
              </a:rPr>
              <a:t>animalA</a:t>
            </a:r>
            <a:r>
              <a:rPr lang="en" sz="1700"/>
              <a:t>?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Define </a:t>
            </a:r>
            <a:r>
              <a:rPr i="1" lang="en" sz="1700"/>
              <a:t>at least</a:t>
            </a:r>
            <a:r>
              <a:rPr lang="en" sz="1700"/>
              <a:t> two additional values to be animals from the </a:t>
            </a:r>
            <a:r>
              <a:rPr i="1" lang="en" sz="1700">
                <a:highlight>
                  <a:srgbClr val="D9D9D9"/>
                </a:highlight>
              </a:rPr>
              <a:t>animals-table</a:t>
            </a:r>
            <a:r>
              <a:rPr lang="en" sz="1700"/>
              <a:t>, called </a:t>
            </a:r>
            <a:r>
              <a:rPr i="1" lang="en" sz="1700">
                <a:highlight>
                  <a:srgbClr val="D9D9D9"/>
                </a:highlight>
              </a:rPr>
              <a:t>animalC</a:t>
            </a:r>
            <a:r>
              <a:rPr lang="en" sz="1700"/>
              <a:t> and </a:t>
            </a:r>
            <a:r>
              <a:rPr i="1" lang="en" sz="1700">
                <a:highlight>
                  <a:srgbClr val="D9D9D9"/>
                </a:highlight>
              </a:rPr>
              <a:t>animalD</a:t>
            </a:r>
            <a:r>
              <a:rPr i="1" lang="en" sz="1700"/>
              <a:t>.</a:t>
            </a:r>
            <a:endParaRPr i="1" sz="1700"/>
          </a:p>
        </p:txBody>
      </p:sp>
      <p:pic>
        <p:nvPicPr>
          <p:cNvPr id="203" name="Google Shape;203;p3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429125"/>
            <a:ext cx="91440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0">
            <a:hlinkClick r:id="rId5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Row &amp; Column Lookups</a:t>
            </a:r>
            <a:endParaRPr/>
          </a:p>
        </p:txBody>
      </p:sp>
      <p:sp>
        <p:nvSpPr>
          <p:cNvPr id="210" name="Google Shape;210;p31"/>
          <p:cNvSpPr txBox="1"/>
          <p:nvPr>
            <p:ph idx="1" type="body"/>
          </p:nvPr>
        </p:nvSpPr>
        <p:spPr>
          <a:xfrm>
            <a:off x="2396700" y="1495800"/>
            <a:ext cx="544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What did you find?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What questions do you still have?</a:t>
            </a:r>
            <a:endParaRPr sz="2400"/>
          </a:p>
        </p:txBody>
      </p:sp>
      <p:pic>
        <p:nvPicPr>
          <p:cNvPr id="211" name="Google Shape;211;p3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429125"/>
            <a:ext cx="91440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1">
            <a:hlinkClick r:id="rId5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Exercises</a:t>
            </a:r>
            <a:endParaRPr/>
          </a:p>
        </p:txBody>
      </p:sp>
      <p:sp>
        <p:nvSpPr>
          <p:cNvPr id="218" name="Google Shape;218;p32"/>
          <p:cNvSpPr txBox="1"/>
          <p:nvPr>
            <p:ph idx="1" type="body"/>
          </p:nvPr>
        </p:nvSpPr>
        <p:spPr>
          <a:xfrm>
            <a:off x="1748125" y="1108525"/>
            <a:ext cx="681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More practice with lookups</a:t>
            </a:r>
            <a:endParaRPr sz="2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Displaying Data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1748125" y="1063425"/>
            <a:ext cx="6816900" cy="31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Suppose we wanted to generate a pie chart showing the ratio of fixed to un-fixed animals at the shelter?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3000"/>
              </a:spcBef>
              <a:spcAft>
                <a:spcPts val="300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How do we go from a simple sentence to working code that makes a data display?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Displaying Data</a:t>
            </a:r>
            <a:endParaRPr>
              <a:solidFill>
                <a:schemeClr val="l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1440050" y="863550"/>
            <a:ext cx="712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To make a data display, we ask</a:t>
            </a:r>
            <a:r>
              <a:rPr b="1" lang="en" sz="2100">
                <a:solidFill>
                  <a:schemeClr val="dk1"/>
                </a:solidFill>
              </a:rPr>
              <a:t> "Which Rows?", "Which Column(s)?" </a:t>
            </a:r>
            <a:r>
              <a:rPr lang="en" sz="2100">
                <a:solidFill>
                  <a:schemeClr val="dk1"/>
                </a:solidFill>
              </a:rPr>
              <a:t>and</a:t>
            </a:r>
            <a:r>
              <a:rPr b="1" lang="en" sz="2100">
                <a:solidFill>
                  <a:schemeClr val="dk1"/>
                </a:solidFill>
              </a:rPr>
              <a:t> "What Display?</a:t>
            </a:r>
            <a:r>
              <a:rPr b="1" lang="en" sz="2100">
                <a:solidFill>
                  <a:schemeClr val="dk1"/>
                </a:solidFill>
              </a:rPr>
              <a:t>"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9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We start by asking </a:t>
            </a:r>
            <a:r>
              <a:rPr b="1" lang="en" sz="1700">
                <a:solidFill>
                  <a:schemeClr val="dk1"/>
                </a:solidFill>
              </a:rPr>
              <a:t>which rows </a:t>
            </a:r>
            <a:r>
              <a:rPr lang="en" sz="1700">
                <a:solidFill>
                  <a:schemeClr val="dk1"/>
                </a:solidFill>
              </a:rPr>
              <a:t>we’re talking about. </a:t>
            </a:r>
            <a:r>
              <a:rPr i="1" lang="en" sz="1700">
                <a:solidFill>
                  <a:schemeClr val="dk1"/>
                </a:solidFill>
              </a:rPr>
              <a:t>In this case, it’s all the animals at the shelter.</a:t>
            </a:r>
            <a:endParaRPr i="1"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n" sz="1700">
                <a:solidFill>
                  <a:schemeClr val="dk1"/>
                </a:solidFill>
              </a:rPr>
              <a:t>We also need to know </a:t>
            </a:r>
            <a:r>
              <a:rPr b="1" lang="en" sz="1700">
                <a:solidFill>
                  <a:schemeClr val="dk1"/>
                </a:solidFill>
              </a:rPr>
              <a:t>which column(s)</a:t>
            </a:r>
            <a:r>
              <a:rPr lang="en" sz="1700">
                <a:solidFill>
                  <a:schemeClr val="dk1"/>
                </a:solidFill>
              </a:rPr>
              <a:t> we are displaying. </a:t>
            </a:r>
            <a:r>
              <a:rPr i="1" lang="en" sz="1700">
                <a:solidFill>
                  <a:schemeClr val="dk1"/>
                </a:solidFill>
              </a:rPr>
              <a:t>In this case, it’s the fixed column.</a:t>
            </a:r>
            <a:endParaRPr i="1" sz="17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2200"/>
              <a:buAutoNum type="arabicPeriod"/>
            </a:pPr>
            <a:r>
              <a:rPr lang="en" sz="1700">
                <a:highlight>
                  <a:srgbClr val="FFFFFF"/>
                </a:highlight>
              </a:rPr>
              <a:t>Finally, we need to know </a:t>
            </a:r>
            <a:r>
              <a:rPr b="1" lang="en" sz="1700">
                <a:highlight>
                  <a:srgbClr val="FFFFFF"/>
                </a:highlight>
              </a:rPr>
              <a:t>which display</a:t>
            </a:r>
            <a:r>
              <a:rPr lang="en" sz="1700">
                <a:highlight>
                  <a:srgbClr val="FFFFFF"/>
                </a:highlight>
              </a:rPr>
              <a:t> we are using. Is it a histogram? Bar chart? Scatter plots are essential for displaying relationships </a:t>
            </a:r>
            <a:r>
              <a:rPr i="1" lang="en" sz="1700">
                <a:highlight>
                  <a:srgbClr val="FFFFFF"/>
                </a:highlight>
              </a:rPr>
              <a:t>between</a:t>
            </a:r>
            <a:r>
              <a:rPr lang="en" sz="1700">
                <a:highlight>
                  <a:srgbClr val="FFFFFF"/>
                </a:highlight>
              </a:rPr>
              <a:t> columns, but the other displays only deal with one column. Some displays work for </a:t>
            </a:r>
            <a:r>
              <a:rPr b="1" i="1" lang="en" sz="1700">
                <a:highlight>
                  <a:srgbClr val="FFFFFF"/>
                </a:highlight>
              </a:rPr>
              <a:t>categorical data</a:t>
            </a:r>
            <a:r>
              <a:rPr lang="en" sz="1700">
                <a:highlight>
                  <a:srgbClr val="FFFFFF"/>
                </a:highlight>
              </a:rPr>
              <a:t>, and others are for </a:t>
            </a:r>
            <a:r>
              <a:rPr b="1" i="1" lang="en" sz="1700">
                <a:highlight>
                  <a:srgbClr val="FFFFFF"/>
                </a:highlight>
              </a:rPr>
              <a:t>quantitative data</a:t>
            </a:r>
            <a:r>
              <a:rPr lang="en" sz="1700">
                <a:highlight>
                  <a:srgbClr val="FFFFFF"/>
                </a:highlight>
              </a:rPr>
              <a:t>.</a:t>
            </a:r>
            <a:endParaRPr i="1" sz="2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Displaying Data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775900" y="1946475"/>
            <a:ext cx="4725600" cy="29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Turn to </a:t>
            </a:r>
            <a:r>
              <a:rPr lang="en" sz="24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 Displays</a:t>
            </a:r>
            <a:r>
              <a:rPr lang="en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identify what kind of data each display needs and then try making them in pyret! 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18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429125"/>
            <a:ext cx="91440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>
            <a:hlinkClick r:id="rId6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59450" y="1310025"/>
            <a:ext cx="2939950" cy="252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Displaying Data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1839025" y="1151050"/>
            <a:ext cx="6993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Any displays you found more difficult than others?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/>
              <a:t>What other displays are you interested in making?</a:t>
            </a:r>
            <a:endParaRPr sz="2200"/>
          </a:p>
        </p:txBody>
      </p:sp>
      <p:pic>
        <p:nvPicPr>
          <p:cNvPr id="105" name="Google Shape;105;p1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429125"/>
            <a:ext cx="91440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>
            <a:hlinkClick r:id="rId5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Displaying Data</a:t>
            </a:r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303600" y="2378450"/>
            <a:ext cx="8604900" cy="42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219450">
            <a:noAutofit/>
          </a:bodyPr>
          <a:lstStyle/>
          <a:p>
            <a:pPr indent="0" lvl="0" marL="0" marR="0" rtl="0" algn="ctr">
              <a:lnSpc>
                <a:spcPct val="145000"/>
              </a:lnSpc>
              <a:spcBef>
                <a:spcPts val="1000"/>
              </a:spcBef>
              <a:spcAft>
                <a:spcPts val="1400"/>
              </a:spcAft>
              <a:buNone/>
            </a:pPr>
            <a:r>
              <a:rPr lang="en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pie-chart</a:t>
            </a:r>
            <a:r>
              <a:rPr lang="en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n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n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374049"/>
                </a:solidFill>
                <a:latin typeface="Courier New"/>
                <a:ea typeface="Courier New"/>
                <a:cs typeface="Courier New"/>
                <a:sym typeface="Courier New"/>
              </a:rPr>
              <a:t>Table</a:t>
            </a:r>
            <a:r>
              <a:rPr lang="en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column</a:t>
            </a:r>
            <a:r>
              <a:rPr lang="en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n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374049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n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lang="en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>
                <a:solidFill>
                  <a:srgbClr val="4D5966"/>
                </a:solidFill>
                <a:latin typeface="Courier New"/>
                <a:ea typeface="Courier New"/>
                <a:cs typeface="Courier New"/>
                <a:sym typeface="Courier New"/>
              </a:rPr>
              <a:t>Image</a:t>
            </a:r>
            <a:endParaRPr sz="1700">
              <a:solidFill>
                <a:srgbClr val="37404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1288900" y="3416025"/>
            <a:ext cx="1425600" cy="403500"/>
          </a:xfrm>
          <a:prstGeom prst="wedgeRoundRectCallout">
            <a:avLst>
              <a:gd fmla="val -15397" name="adj1"/>
              <a:gd fmla="val -178525" name="adj2"/>
              <a:gd fmla="val 0" name="adj3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name</a:t>
            </a:r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1917650" y="1265513"/>
            <a:ext cx="1063800" cy="403500"/>
          </a:xfrm>
          <a:prstGeom prst="wedgeRoundRectCallout">
            <a:avLst>
              <a:gd fmla="val -12138" name="adj1"/>
              <a:gd fmla="val 208944" name="adj2"/>
              <a:gd fmla="val 0" name="adj3"/>
            </a:avLst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“has type”</a:t>
            </a: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6261475" y="1256188"/>
            <a:ext cx="1425600" cy="426600"/>
          </a:xfrm>
          <a:prstGeom prst="wedgeRoundRectCallout">
            <a:avLst>
              <a:gd fmla="val 17933" name="adj1"/>
              <a:gd fmla="val 195042" name="adj2"/>
              <a:gd fmla="val 0" name="adj3"/>
            </a:avLst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“returns type”</a:t>
            </a:r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6890275" y="3260900"/>
            <a:ext cx="936000" cy="426600"/>
          </a:xfrm>
          <a:prstGeom prst="wedgeRoundRectCallout">
            <a:avLst>
              <a:gd fmla="val 43580" name="adj1"/>
              <a:gd fmla="val -141614" name="adj2"/>
              <a:gd fmla="val 0" name="adj3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range</a:t>
            </a:r>
            <a:endParaRPr/>
          </a:p>
        </p:txBody>
      </p:sp>
      <p:sp>
        <p:nvSpPr>
          <p:cNvPr id="117" name="Google Shape;117;p20"/>
          <p:cNvSpPr/>
          <p:nvPr/>
        </p:nvSpPr>
        <p:spPr>
          <a:xfrm>
            <a:off x="3215850" y="2297825"/>
            <a:ext cx="3207300" cy="572700"/>
          </a:xfrm>
          <a:prstGeom prst="rect">
            <a:avLst/>
          </a:prstGeom>
          <a:noFill/>
          <a:ln cap="flat" cmpd="sng" w="3810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4148200" y="3453325"/>
            <a:ext cx="936000" cy="426600"/>
          </a:xfrm>
          <a:prstGeom prst="wedgeRoundRectCallout">
            <a:avLst>
              <a:gd fmla="val 21546" name="adj1"/>
              <a:gd fmla="val -155661" name="adj2"/>
              <a:gd fmla="val 0" name="adj3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</a:t>
            </a:r>
            <a:endParaRPr/>
          </a:p>
        </p:txBody>
      </p:sp>
      <p:sp>
        <p:nvSpPr>
          <p:cNvPr id="119" name="Google Shape;119;p20"/>
          <p:cNvSpPr txBox="1"/>
          <p:nvPr/>
        </p:nvSpPr>
        <p:spPr>
          <a:xfrm>
            <a:off x="3215850" y="971875"/>
            <a:ext cx="22794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The colors are just for readability!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120" name="Google Shape;120;p20"/>
          <p:cNvCxnSpPr/>
          <p:nvPr/>
        </p:nvCxnSpPr>
        <p:spPr>
          <a:xfrm flipH="1">
            <a:off x="3024825" y="1246900"/>
            <a:ext cx="412200" cy="17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20"/>
          <p:cNvCxnSpPr/>
          <p:nvPr/>
        </p:nvCxnSpPr>
        <p:spPr>
          <a:xfrm>
            <a:off x="5328325" y="1235350"/>
            <a:ext cx="776700" cy="20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Row and Column Lookups</a:t>
            </a:r>
            <a:endParaRPr/>
          </a:p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1748125" y="943400"/>
            <a:ext cx="6816900" cy="21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Sometimes we have a value that we want to use again and again, and it makes sense to </a:t>
            </a:r>
            <a:r>
              <a:rPr b="1" lang="en"/>
              <a:t>define a name for it</a:t>
            </a:r>
            <a:r>
              <a:rPr lang="en"/>
              <a:t>. 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Every definition includes a name and a value</a:t>
            </a:r>
            <a:r>
              <a:rPr lang="en"/>
              <a:t>. In the code below, we have definitions for a String, a Number and an Image</a:t>
            </a:r>
            <a:endParaRPr/>
          </a:p>
        </p:txBody>
      </p:sp>
      <p:sp>
        <p:nvSpPr>
          <p:cNvPr id="128" name="Google Shape;128;p21"/>
          <p:cNvSpPr txBox="1"/>
          <p:nvPr/>
        </p:nvSpPr>
        <p:spPr>
          <a:xfrm>
            <a:off x="2129100" y="3032700"/>
            <a:ext cx="4885800" cy="9696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14300" marR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name = </a:t>
            </a:r>
            <a:r>
              <a:rPr lang="en" sz="17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"Flannery"</a:t>
            </a:r>
            <a:endParaRPr sz="1700">
              <a:solidFill>
                <a:srgbClr val="228B2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77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age =</a:t>
            </a:r>
            <a:r>
              <a:rPr lang="en" sz="17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7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rPr>
              <a:t>16</a:t>
            </a:r>
            <a:endParaRPr sz="1700">
              <a:solidFill>
                <a:srgbClr val="000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14300" marR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logo = star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700">
                <a:solidFill>
                  <a:srgbClr val="000080"/>
                </a:solidFill>
                <a:latin typeface="Courier New"/>
                <a:ea typeface="Courier New"/>
                <a:cs typeface="Courier New"/>
                <a:sym typeface="Courier New"/>
              </a:rPr>
              <a:t>50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7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7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"solid"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17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700">
                <a:solidFill>
                  <a:srgbClr val="228B22"/>
                </a:solidFill>
                <a:latin typeface="Courier New"/>
                <a:ea typeface="Courier New"/>
                <a:cs typeface="Courier New"/>
                <a:sym typeface="Courier New"/>
              </a:rPr>
              <a:t>"red"</a:t>
            </a:r>
            <a:r>
              <a:rPr lang="en" sz="1700">
                <a:solidFill>
                  <a:srgbClr val="555555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700">
              <a:solidFill>
                <a:srgbClr val="55555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1534025" y="4286800"/>
            <a:ext cx="662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else can we define?</a:t>
            </a:r>
            <a:endParaRPr i="1"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Row &amp; Column Lookups</a:t>
            </a:r>
            <a:endParaRPr/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1748125" y="828200"/>
            <a:ext cx="681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Tables have special functions associated with them, called </a:t>
            </a:r>
            <a:r>
              <a:rPr b="1" i="1" lang="en" sz="1900"/>
              <a:t>Methods</a:t>
            </a:r>
            <a:r>
              <a:rPr lang="en" sz="1900"/>
              <a:t>, which allow us to do all sorts of things with those tables.</a:t>
            </a:r>
            <a:endParaRPr sz="19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/>
              <a:t>For example, we can select a data row from the table by using the </a:t>
            </a:r>
            <a:r>
              <a:rPr lang="en" sz="1900"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.row-n</a:t>
            </a:r>
            <a:r>
              <a:rPr lang="en" sz="1900"/>
              <a:t> method.</a:t>
            </a:r>
            <a:endParaRPr sz="19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900"/>
              <a:t>The first row is numbered zero.</a:t>
            </a:r>
            <a:endParaRPr b="1" sz="19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/>
              <a:t>Type </a:t>
            </a:r>
            <a:r>
              <a:rPr lang="en" sz="1900"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animals-table.row-n(0)</a:t>
            </a:r>
            <a:r>
              <a:rPr lang="en" sz="1900">
                <a:solidFill>
                  <a:schemeClr val="dk1"/>
                </a:solidFill>
              </a:rPr>
              <a:t>, and press Enter. You should get the first row of the Animals Table.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</a:rPr>
              <a:t>How would you get the 5th row?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  <p:pic>
        <p:nvPicPr>
          <p:cNvPr id="136" name="Google Shape;136;p2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429125"/>
            <a:ext cx="91440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>
            <a:hlinkClick r:id="rId5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1748125" y="-12175"/>
            <a:ext cx="70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Row &amp; Column Lookups</a:t>
            </a:r>
            <a:endParaRPr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1748125" y="1108525"/>
            <a:ext cx="6816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What is the </a:t>
            </a:r>
            <a:r>
              <a:rPr b="1" lang="en" u="sng"/>
              <a:t>Domain</a:t>
            </a:r>
            <a:r>
              <a:rPr lang="en" u="sng"/>
              <a:t> of </a:t>
            </a:r>
            <a:r>
              <a:rPr lang="en" u="sng">
                <a:highlight>
                  <a:srgbClr val="CCCCCC"/>
                </a:highlight>
                <a:latin typeface="Courier New"/>
                <a:ea typeface="Courier New"/>
                <a:cs typeface="Courier New"/>
                <a:sym typeface="Courier New"/>
              </a:rPr>
              <a:t>.row-n</a:t>
            </a:r>
            <a:r>
              <a:rPr lang="en" u="sng"/>
              <a:t>? What is the </a:t>
            </a:r>
            <a:r>
              <a:rPr b="1" lang="en" u="sng"/>
              <a:t>Range</a:t>
            </a:r>
            <a:r>
              <a:rPr lang="en" u="sng"/>
              <a:t>?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/>
              <a:t>Find the contract for this method </a:t>
            </a:r>
            <a:r>
              <a:rPr lang="en">
                <a:highlight>
                  <a:srgbClr val="CCCCCC"/>
                </a:highlight>
              </a:rPr>
              <a:t>&lt;Table&gt;.row-n</a:t>
            </a:r>
            <a:r>
              <a:rPr lang="en"/>
              <a:t> in your contracts table.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i="1" lang="en"/>
              <a:t>A table method is a special kind of function</a:t>
            </a:r>
            <a:r>
              <a:rPr lang="en"/>
              <a:t> which always operates on a specific table.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rPr lang="en"/>
              <a:t>In our example, we always use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.row-n</a:t>
            </a:r>
            <a:r>
              <a:rPr lang="en"/>
              <a:t> with the animals table, so the number we pass in is always used to grab a particular row from that table.</a:t>
            </a:r>
            <a:endParaRPr/>
          </a:p>
        </p:txBody>
      </p:sp>
      <p:pic>
        <p:nvPicPr>
          <p:cNvPr id="144" name="Google Shape;144;p2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429125"/>
            <a:ext cx="91440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3">
            <a:hlinkClick r:id="rId5"/>
          </p:cNvPr>
          <p:cNvSpPr/>
          <p:nvPr/>
        </p:nvSpPr>
        <p:spPr>
          <a:xfrm>
            <a:off x="0" y="5207000"/>
            <a:ext cx="12600" cy="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MathAndMind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